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384" r:id="rId5"/>
    <p:sldId id="385" r:id="rId6"/>
    <p:sldId id="386" r:id="rId7"/>
    <p:sldId id="389" r:id="rId8"/>
    <p:sldId id="387" r:id="rId9"/>
    <p:sldId id="388" r:id="rId10"/>
    <p:sldId id="391" r:id="rId11"/>
    <p:sldId id="392" r:id="rId12"/>
    <p:sldId id="390" r:id="rId13"/>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22" autoAdjust="0"/>
  </p:normalViewPr>
  <p:slideViewPr>
    <p:cSldViewPr>
      <p:cViewPr varScale="1">
        <p:scale>
          <a:sx n="50" d="100"/>
          <a:sy n="50" d="100"/>
        </p:scale>
        <p:origin x="1740" y="32"/>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a:solidFill>
                <a:schemeClr val="bg2">
                  <a:lumMod val="50000"/>
                </a:schemeClr>
              </a:solidFill>
            </a:rPr>
            <a:t>WorkItem</a:t>
          </a:r>
          <a:r>
            <a:rPr lang="en-US" dirty="0">
              <a:solidFill>
                <a:schemeClr val="bg2">
                  <a:lumMod val="50000"/>
                </a:schemeClr>
              </a:solidFill>
            </a:rPr>
            <a:t> Number Patterns</a:t>
          </a: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a:solidFill>
                <a:schemeClr val="bg2">
                  <a:lumMod val="50000"/>
                </a:schemeClr>
              </a:solidFill>
            </a:rPr>
            <a:t>History</a:t>
          </a: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a:solidFill>
                <a:schemeClr val="bg2">
                  <a:lumMod val="50000"/>
                </a:schemeClr>
              </a:solidFill>
            </a:rPr>
            <a:t>Discussion</a:t>
          </a: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pt>
    <dgm:pt modelId="{E5C19A63-4F62-45FD-A0D5-EFDF93D815E3}" type="pres">
      <dgm:prSet presAssocID="{605ABB23-4968-4316-8A3E-F11FBABCEF06}" presName="spacer" presStyleCnt="0"/>
      <dgm:spPr/>
    </dgm:pt>
    <dgm:pt modelId="{9C01E478-AC92-4C14-B05A-2C2BBCFA21DD}" type="pres">
      <dgm:prSet presAssocID="{31D4C092-1583-41E2-B78E-1259B9562CA7}" presName="parentText" presStyleLbl="node1" presStyleIdx="1" presStyleCnt="5">
        <dgm:presLayoutVars>
          <dgm:chMax val="0"/>
          <dgm:bulletEnabled val="1"/>
        </dgm:presLayoutVars>
      </dgm:prSet>
      <dgm:spPr/>
    </dgm:pt>
    <dgm:pt modelId="{231D8B81-A804-4507-8C2C-519EFD656472}" type="pres">
      <dgm:prSet presAssocID="{5F44ABC2-76D4-4169-8DE3-84C0696DB3BC}" presName="spacer" presStyleCnt="0"/>
      <dgm:spPr/>
    </dgm:pt>
    <dgm:pt modelId="{0DEDAA00-877A-4607-BD2A-33253F3B9FD2}" type="pres">
      <dgm:prSet presAssocID="{C3D07491-059A-499C-B7AB-4665920732C1}" presName="parentText" presStyleLbl="node1" presStyleIdx="2" presStyleCnt="5">
        <dgm:presLayoutVars>
          <dgm:chMax val="0"/>
          <dgm:bulletEnabled val="1"/>
        </dgm:presLayoutVars>
      </dgm:prSet>
      <dgm:spPr/>
    </dgm:pt>
    <dgm:pt modelId="{595E3A4A-E919-41B8-BF83-D0B4DCA11873}" type="pres">
      <dgm:prSet presAssocID="{B59A5E91-742B-4626-838B-166E346E97CA}" presName="spacer" presStyleCnt="0"/>
      <dgm:spPr/>
    </dgm:pt>
    <dgm:pt modelId="{FF1EE45F-4FA4-46EB-ABDC-89E91D42BCB6}" type="pres">
      <dgm:prSet presAssocID="{B0DD0AA9-DF7D-4D9C-985A-15C9657E9B6A}" presName="parentText" presStyleLbl="node1" presStyleIdx="3" presStyleCnt="5">
        <dgm:presLayoutVars>
          <dgm:chMax val="0"/>
          <dgm:bulletEnabled val="1"/>
        </dgm:presLayoutVars>
      </dgm:prSet>
      <dgm:spPr/>
    </dgm:pt>
    <dgm:pt modelId="{3E5BF0A0-B0E0-436A-8953-64763DA2B25D}" type="pres">
      <dgm:prSet presAssocID="{5E780D39-58FC-4614-8B74-FED162613BCD}" presName="spacer" presStyleCnt="0"/>
      <dgm:spPr/>
    </dgm:pt>
    <dgm:pt modelId="{C285DCE5-AD69-4EF5-AF30-AFB058B75B87}" type="pres">
      <dgm:prSet presAssocID="{89816E1B-C8DD-4FDB-8BBC-A044531AAB22}" presName="parentText" presStyleLbl="node1" presStyleIdx="4" presStyleCnt="5">
        <dgm:presLayoutVars>
          <dgm:chMax val="0"/>
          <dgm:bulletEnabled val="1"/>
        </dgm:presLayoutVars>
      </dgm:prSet>
      <dgm:spPr/>
    </dgm:pt>
  </dgm:ptLst>
  <dgm:cxnLst>
    <dgm:cxn modelId="{48491D84-CAD3-4E5D-9331-03A288E8E3DC}"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3E29A18D-E1E4-4E30-A581-7777E0072AF1}" type="presOf" srcId="{15556A3C-A49E-4842-A43C-742C684A0015}" destId="{B0A076B2-428A-4BBE-A132-5AFA20E80498}"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214B9014-548B-4286-87BD-9AE239053B1D}" srcId="{15556A3C-A49E-4842-A43C-742C684A0015}" destId="{C3D07491-059A-499C-B7AB-4665920732C1}" srcOrd="2" destOrd="0" parTransId="{9FE534E1-2525-4D82-BABA-B8DC1F82A79E}" sibTransId="{B59A5E91-742B-4626-838B-166E346E97CA}"/>
    <dgm:cxn modelId="{7AB679B1-002F-488F-AE9A-A171FADB41AD}" type="presOf" srcId="{8D4805A7-EBCE-4DC6-8616-157B0E5C483F}" destId="{A4DF5EF6-7847-439B-BDA9-E8CF25F3D2C4}" srcOrd="0" destOrd="0" presId="urn:microsoft.com/office/officeart/2005/8/layout/vList2"/>
    <dgm:cxn modelId="{3FCB6250-EAE8-4243-BDEE-DEB2326DDA85}"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7BA76973-10A4-46FD-9739-8422C1519217}" srcId="{15556A3C-A49E-4842-A43C-742C684A0015}" destId="{31D4C092-1583-41E2-B78E-1259B9562CA7}" srcOrd="1" destOrd="0" parTransId="{987373BF-4366-471E-BB9F-B3D3FCB44280}" sibTransId="{5F44ABC2-76D4-4169-8DE3-84C0696DB3BC}"/>
    <dgm:cxn modelId="{87408836-BAD7-4511-9E39-989C14BCFFEE}" type="presOf" srcId="{B0DD0AA9-DF7D-4D9C-985A-15C9657E9B6A}" destId="{FF1EE45F-4FA4-46EB-ABDC-89E91D42BCB6}" srcOrd="0" destOrd="0" presId="urn:microsoft.com/office/officeart/2005/8/layout/vList2"/>
    <dgm:cxn modelId="{8C23144C-AC7C-4940-B553-3CA7FFF94DAE}" type="presOf" srcId="{89816E1B-C8DD-4FDB-8BBC-A044531AAB22}" destId="{C285DCE5-AD69-4EF5-AF30-AFB058B75B87}" srcOrd="0" destOrd="0" presId="urn:microsoft.com/office/officeart/2005/8/layout/vList2"/>
    <dgm:cxn modelId="{FC8B6A8E-D83C-46B5-B355-7AA8041B19C4}" type="presParOf" srcId="{B0A076B2-428A-4BBE-A132-5AFA20E80498}" destId="{A4DF5EF6-7847-439B-BDA9-E8CF25F3D2C4}" srcOrd="0" destOrd="0" presId="urn:microsoft.com/office/officeart/2005/8/layout/vList2"/>
    <dgm:cxn modelId="{2230511F-2D6A-4098-8597-4422F4B6D339}" type="presParOf" srcId="{B0A076B2-428A-4BBE-A132-5AFA20E80498}" destId="{E5C19A63-4F62-45FD-A0D5-EFDF93D815E3}" srcOrd="1" destOrd="0" presId="urn:microsoft.com/office/officeart/2005/8/layout/vList2"/>
    <dgm:cxn modelId="{559F9976-D48C-4B0D-914F-6D5E9A02C86B}" type="presParOf" srcId="{B0A076B2-428A-4BBE-A132-5AFA20E80498}" destId="{9C01E478-AC92-4C14-B05A-2C2BBCFA21DD}" srcOrd="2" destOrd="0" presId="urn:microsoft.com/office/officeart/2005/8/layout/vList2"/>
    <dgm:cxn modelId="{0E3DFCE4-E4CF-4560-B5A4-0773B1B6E280}" type="presParOf" srcId="{B0A076B2-428A-4BBE-A132-5AFA20E80498}" destId="{231D8B81-A804-4507-8C2C-519EFD656472}" srcOrd="3" destOrd="0" presId="urn:microsoft.com/office/officeart/2005/8/layout/vList2"/>
    <dgm:cxn modelId="{D213A935-53DD-48DA-BB9D-8C9C250F4E50}" type="presParOf" srcId="{B0A076B2-428A-4BBE-A132-5AFA20E80498}" destId="{0DEDAA00-877A-4607-BD2A-33253F3B9FD2}" srcOrd="4" destOrd="0" presId="urn:microsoft.com/office/officeart/2005/8/layout/vList2"/>
    <dgm:cxn modelId="{1148B67B-3DC2-4B8C-A033-1DA9C292DB61}" type="presParOf" srcId="{B0A076B2-428A-4BBE-A132-5AFA20E80498}" destId="{595E3A4A-E919-41B8-BF83-D0B4DCA11873}" srcOrd="5" destOrd="0" presId="urn:microsoft.com/office/officeart/2005/8/layout/vList2"/>
    <dgm:cxn modelId="{83710D10-1F05-45FE-BAC7-EC635DA884D7}" type="presParOf" srcId="{B0A076B2-428A-4BBE-A132-5AFA20E80498}" destId="{FF1EE45F-4FA4-46EB-ABDC-89E91D42BCB6}" srcOrd="6" destOrd="0" presId="urn:microsoft.com/office/officeart/2005/8/layout/vList2"/>
    <dgm:cxn modelId="{400EC789-98C1-41A7-AC24-752263CA1979}" type="presParOf" srcId="{B0A076B2-428A-4BBE-A132-5AFA20E80498}" destId="{3E5BF0A0-B0E0-436A-8953-64763DA2B25D}" srcOrd="7" destOrd="0" presId="urn:microsoft.com/office/officeart/2005/8/layout/vList2"/>
    <dgm:cxn modelId="{051B5690-66B9-43AA-ADF3-7E4B48E9374A}"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err="1">
              <a:solidFill>
                <a:schemeClr val="bg2">
                  <a:lumMod val="50000"/>
                </a:schemeClr>
              </a:solidFill>
            </a:rPr>
            <a:t>WorkItem</a:t>
          </a:r>
          <a:r>
            <a:rPr lang="en-US" sz="1900" kern="1200" dirty="0">
              <a:solidFill>
                <a:schemeClr val="bg2">
                  <a:lumMod val="50000"/>
                </a:schemeClr>
              </a:solidFill>
            </a:rPr>
            <a:t> Number Patterns</a:t>
          </a: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solidFill>
                <a:schemeClr val="bg2">
                  <a:lumMod val="50000"/>
                </a:schemeClr>
              </a:solidFill>
            </a:rPr>
            <a:t>History</a:t>
          </a: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solidFill>
                <a:schemeClr val="bg2">
                  <a:lumMod val="50000"/>
                </a:schemeClr>
              </a:solidFill>
            </a:rPr>
            <a:t>Discussion</a:t>
          </a:r>
        </a:p>
      </dsp:txBody>
      <dsp:txXfrm>
        <a:off x="22246" y="2609919"/>
        <a:ext cx="2946610"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15-11-2016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Principal software engineer HAVELSAN</a:t>
            </a:r>
          </a:p>
          <a:p>
            <a:r>
              <a:rPr lang="en-US" dirty="0"/>
              <a:t>800</a:t>
            </a:r>
            <a:r>
              <a:rPr lang="en-US" baseline="0" dirty="0"/>
              <a:t> engineers /50 Projects /in one ALM platform</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12682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2</a:t>
            </a:fld>
            <a:endParaRPr lang="en-US" dirty="0"/>
          </a:p>
        </p:txBody>
      </p:sp>
    </p:spTree>
    <p:extLst>
      <p:ext uri="{BB962C8B-B14F-4D97-AF65-F5344CB8AC3E}">
        <p14:creationId xmlns:p14="http://schemas.microsoft.com/office/powerpoint/2010/main" val="2093462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380242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Requirements Engineering is not a separate activity. It is part of ALM. Requirements as a document or a separate entity does not mean anything. </a:t>
            </a:r>
            <a:endParaRPr lang="tr-TR" dirty="0"/>
          </a:p>
          <a:p>
            <a:r>
              <a:rPr lang="en-GB" sz="1200" kern="1200" dirty="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Use Case aims at integrating </a:t>
            </a:r>
            <a:r>
              <a:rPr lang="en-GB" sz="1200" kern="1200" dirty="0" err="1">
                <a:solidFill>
                  <a:schemeClr val="tx1"/>
                </a:solidFill>
                <a:effectLst/>
                <a:latin typeface="+mn-lt"/>
                <a:ea typeface="+mn-ea"/>
                <a:cs typeface="+mn-cs"/>
              </a:rPr>
              <a:t>ModelWriter</a:t>
            </a:r>
            <a:r>
              <a:rPr lang="en-GB" sz="1200" kern="1200" dirty="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a:t>
            </a:fld>
            <a:endParaRPr lang="en-US" dirty="0"/>
          </a:p>
        </p:txBody>
      </p:sp>
    </p:spTree>
    <p:extLst>
      <p:ext uri="{BB962C8B-B14F-4D97-AF65-F5344CB8AC3E}">
        <p14:creationId xmlns:p14="http://schemas.microsoft.com/office/powerpoint/2010/main" val="16271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7</a:t>
            </a:fld>
            <a:endParaRPr lang="en-US" dirty="0"/>
          </a:p>
        </p:txBody>
      </p:sp>
    </p:spTree>
    <p:extLst>
      <p:ext uri="{BB962C8B-B14F-4D97-AF65-F5344CB8AC3E}">
        <p14:creationId xmlns:p14="http://schemas.microsoft.com/office/powerpoint/2010/main" val="906230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Inconistencies</a:t>
            </a:r>
            <a:endParaRPr lang="en-US" dirty="0"/>
          </a:p>
          <a:p>
            <a:r>
              <a:rPr lang="en-US" dirty="0"/>
              <a:t>Impact</a:t>
            </a:r>
            <a:r>
              <a:rPr lang="en-US" baseline="0" dirty="0"/>
              <a:t> analysis</a:t>
            </a:r>
          </a:p>
          <a:p>
            <a:r>
              <a:rPr lang="en-US" baseline="0" dirty="0"/>
              <a:t>Reason about trace locations</a:t>
            </a:r>
          </a:p>
          <a:p>
            <a:r>
              <a:rPr lang="en-US" baseline="0" dirty="0"/>
              <a:t>Missing trace links</a:t>
            </a: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1637288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a:t>Title of your presentation </a:t>
            </a:r>
            <a:br>
              <a:rPr lang="en-US" dirty="0"/>
            </a:br>
            <a:r>
              <a:rPr lang="de-DE" dirty="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Event/Occasion, date (Arial regular 20 </a:t>
            </a:r>
            <a:r>
              <a:rPr lang="en-GB" noProof="0" dirty="0" err="1"/>
              <a:t>pts</a:t>
            </a:r>
            <a:r>
              <a:rPr lang="en-GB" noProof="0" dirty="0"/>
              <a:t>) </a:t>
            </a:r>
          </a:p>
          <a:p>
            <a:r>
              <a:rPr lang="en-GB" noProof="0" dirty="0"/>
              <a:t>Name of the speaker (Arial regular 20 </a:t>
            </a:r>
            <a:r>
              <a:rPr lang="en-GB" noProof="0" dirty="0" err="1"/>
              <a:t>pts</a:t>
            </a:r>
            <a:r>
              <a:rPr lang="en-GB" noProof="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11847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extLst>
      <p:ext uri="{BB962C8B-B14F-4D97-AF65-F5344CB8AC3E}">
        <p14:creationId xmlns:p14="http://schemas.microsoft.com/office/powerpoint/2010/main" val="114905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24 </a:t>
            </a:r>
            <a:r>
              <a:rPr lang="en-GB" noProof="0" dirty="0" err="1"/>
              <a:t>pts</a:t>
            </a:r>
            <a:r>
              <a:rPr lang="en-GB" noProof="0" dirty="0"/>
              <a:t>)</a:t>
            </a:r>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a:t>Title of your slide (Arial bold 24 </a:t>
            </a:r>
            <a:r>
              <a:rPr lang="en-GB" noProof="0" dirty="0" err="1"/>
              <a:t>pts</a:t>
            </a:r>
            <a:r>
              <a:rPr lang="en-GB" noProof="0" dirty="0"/>
              <a:t>)</a:t>
            </a:r>
            <a:br>
              <a:rPr lang="en-GB" noProof="0" dirty="0"/>
            </a:br>
            <a:r>
              <a:rPr lang="en-GB" noProof="0" dirty="0"/>
              <a:t>Subtitle - if applicable - (Arial bold 22 </a:t>
            </a:r>
            <a:r>
              <a:rPr lang="en-GB" noProof="0" dirty="0" err="1"/>
              <a:t>pts</a:t>
            </a:r>
            <a:r>
              <a:rPr lang="en-GB" noProof="0" dirty="0"/>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a:t>Example of a chart</a:t>
            </a:r>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151290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76473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2073416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a:t>Title of your separator slide </a:t>
            </a:r>
            <a:br>
              <a:rPr lang="en-GB" noProof="0" dirty="0"/>
            </a:br>
            <a:r>
              <a:rPr lang="en-GB" noProof="0" dirty="0"/>
              <a:t>(Arial bold 28 </a:t>
            </a:r>
            <a:r>
              <a:rPr lang="en-GB" noProof="0" dirty="0" err="1"/>
              <a:t>pts</a:t>
            </a:r>
            <a:r>
              <a:rPr lang="en-GB" noProof="0" dirty="0"/>
              <a:t>)</a:t>
            </a:r>
          </a:p>
        </p:txBody>
      </p:sp>
    </p:spTree>
    <p:extLst>
      <p:ext uri="{BB962C8B-B14F-4D97-AF65-F5344CB8AC3E}">
        <p14:creationId xmlns:p14="http://schemas.microsoft.com/office/powerpoint/2010/main" val="317220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a:t>Title of your slide (Arial bold 24 </a:t>
            </a:r>
            <a:r>
              <a:rPr lang="en-US" dirty="0" err="1"/>
              <a:t>pts</a:t>
            </a:r>
            <a:r>
              <a:rPr lang="en-US" dirty="0"/>
              <a:t>)</a:t>
            </a:r>
            <a:br>
              <a:rPr lang="en-US" dirty="0"/>
            </a:br>
            <a:r>
              <a:rPr lang="en-US" dirty="0"/>
              <a:t>Subtitle - if applicable - (Arial bold 24 </a:t>
            </a:r>
            <a:r>
              <a:rPr lang="en-US" dirty="0" err="1"/>
              <a:t>pts</a:t>
            </a:r>
            <a:r>
              <a:rPr lang="en-US" dirty="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a:t>Click to edit Master text styles (22 </a:t>
            </a:r>
            <a:r>
              <a:rPr lang="en-GB" noProof="0" dirty="0" err="1"/>
              <a:t>pts</a:t>
            </a:r>
            <a:r>
              <a:rPr lang="en-GB" noProof="0" dirty="0"/>
              <a:t>)</a:t>
            </a:r>
          </a:p>
          <a:p>
            <a:pPr lvl="0"/>
            <a:endParaRPr lang="en-GB" noProof="0" dirty="0"/>
          </a:p>
          <a:p>
            <a:pPr lvl="0"/>
            <a:r>
              <a:rPr lang="en-GB" noProof="0" dirty="0"/>
              <a:t>Click to edit Master text styles (22 </a:t>
            </a:r>
            <a:r>
              <a:rPr lang="en-GB" noProof="0" dirty="0" err="1"/>
              <a:t>pts</a:t>
            </a:r>
            <a:r>
              <a:rPr lang="en-GB" noProof="0" dirty="0"/>
              <a:t>)</a:t>
            </a:r>
          </a:p>
          <a:p>
            <a:pPr lvl="1"/>
            <a:r>
              <a:rPr lang="en-GB" noProof="0" dirty="0"/>
              <a:t>Second level (20 </a:t>
            </a:r>
            <a:r>
              <a:rPr lang="en-GB" noProof="0" dirty="0" err="1"/>
              <a:t>pts</a:t>
            </a:r>
            <a:r>
              <a:rPr lang="en-GB" noProof="0" dirty="0"/>
              <a:t>)</a:t>
            </a:r>
          </a:p>
          <a:p>
            <a:pPr lvl="2"/>
            <a:r>
              <a:rPr lang="en-GB" noProof="0" dirty="0"/>
              <a:t>Third level (18 </a:t>
            </a:r>
            <a:r>
              <a:rPr lang="en-GB" noProof="0" dirty="0" err="1"/>
              <a:t>pts</a:t>
            </a:r>
            <a:r>
              <a:rPr lang="en-GB" noProof="0" dirty="0"/>
              <a:t>)</a:t>
            </a:r>
          </a:p>
          <a:p>
            <a:pPr lvl="3"/>
            <a:r>
              <a:rPr lang="en-GB" noProof="0" dirty="0"/>
              <a:t>Fourth level (16 </a:t>
            </a:r>
            <a:r>
              <a:rPr lang="en-GB" noProof="0" dirty="0" err="1"/>
              <a:t>pts</a:t>
            </a:r>
            <a:r>
              <a:rPr lang="en-GB" noProof="0" dirty="0"/>
              <a:t>)</a:t>
            </a:r>
          </a:p>
          <a:p>
            <a:pPr lvl="4"/>
            <a:r>
              <a:rPr lang="en-GB" noProof="0" dirty="0"/>
              <a:t>Fifth level (16 </a:t>
            </a:r>
            <a:r>
              <a:rPr lang="en-GB" noProof="0" dirty="0" err="1"/>
              <a:t>pts</a:t>
            </a:r>
            <a:r>
              <a:rPr lang="en-GB" noProof="0" dirty="0"/>
              <a:t>)</a:t>
            </a:r>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4"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diagramColors" Target="../diagrams/colors1.xml"/><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7.png"/><Relationship Id="rId5" Type="http://schemas.openxmlformats.org/officeDocument/2006/relationships/diagramLayout" Target="../diagrams/layout1.xml"/><Relationship Id="rId10" Type="http://schemas.openxmlformats.org/officeDocument/2006/relationships/image" Target="../media/image16.png"/><Relationship Id="rId4" Type="http://schemas.openxmlformats.org/officeDocument/2006/relationships/diagramData" Target="../diagrams/data1.xm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Requirements</a:t>
            </a:r>
          </a:p>
          <a:p>
            <a:r>
              <a:rPr lang="en-US" dirty="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a:t>Integration with Application Lifecycle Management tools</a:t>
            </a:r>
          </a:p>
          <a:p>
            <a:pPr algn="r"/>
            <a:r>
              <a:rPr lang="en-US" sz="1400" i="1" dirty="0"/>
              <a:t>Dr. Eray T</a:t>
            </a:r>
            <a:r>
              <a:rPr lang="tr-TR" sz="1400" i="1" dirty="0"/>
              <a:t>ÜZÜN (HAVELSAN )</a:t>
            </a:r>
          </a:p>
          <a:p>
            <a:pPr algn="r"/>
            <a:endParaRPr lang="en-US" sz="1400" i="1" dirty="0"/>
          </a:p>
        </p:txBody>
      </p:sp>
      <p:pic>
        <p:nvPicPr>
          <p:cNvPr id="5" name="Picture 4" descr="hvls_logo_rgb_beyaz.png"/>
          <p:cNvPicPr>
            <a:picLocks noChangeAspect="1"/>
          </p:cNvPicPr>
          <p:nvPr/>
        </p:nvPicPr>
        <p:blipFill>
          <a:blip r:embed="rId3"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5688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Requirement Work Item</a:t>
            </a:r>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260849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a:t>
            </a:r>
            <a:r>
              <a:rPr lang="en-US" dirty="0" err="1"/>
              <a:t>LifeCycle</a:t>
            </a:r>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52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in ALM</a:t>
            </a:r>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Tree>
    <p:extLst>
      <p:ext uri="{BB962C8B-B14F-4D97-AF65-F5344CB8AC3E}">
        <p14:creationId xmlns:p14="http://schemas.microsoft.com/office/powerpoint/2010/main" val="753638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Traceability</a:t>
            </a:r>
          </a:p>
        </p:txBody>
      </p:sp>
      <p:pic>
        <p:nvPicPr>
          <p:cNvPr id="5" name="Content Placeholder 4"/>
          <p:cNvPicPr>
            <a:picLocks noGrp="1" noChangeAspect="1"/>
          </p:cNvPicPr>
          <p:nvPr>
            <p:ph idx="1"/>
          </p:nvPr>
        </p:nvPicPr>
        <p:blipFill>
          <a:blip r:embed="rId2"/>
          <a:stretch>
            <a:fillRect/>
          </a:stretch>
        </p:blipFill>
        <p:spPr>
          <a:xfrm>
            <a:off x="251520" y="1124744"/>
            <a:ext cx="8513672" cy="4187542"/>
          </a:xfrm>
          <a:prstGeom prst="rect">
            <a:avLst/>
          </a:prstGeom>
        </p:spPr>
      </p:pic>
    </p:spTree>
    <p:extLst>
      <p:ext uri="{BB962C8B-B14F-4D97-AF65-F5344CB8AC3E}">
        <p14:creationId xmlns:p14="http://schemas.microsoft.com/office/powerpoint/2010/main" val="2332049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in </a:t>
            </a:r>
            <a:r>
              <a:rPr lang="tr-TR" dirty="0"/>
              <a:t>ALM</a:t>
            </a:r>
            <a:endParaRPr lang="en-US" dirty="0"/>
          </a:p>
        </p:txBody>
      </p:sp>
      <p:pic>
        <p:nvPicPr>
          <p:cNvPr id="4" name="Content Placeholder 3"/>
          <p:cNvPicPr>
            <a:picLocks noGrp="1" noChangeAspect="1"/>
          </p:cNvPicPr>
          <p:nvPr>
            <p:ph idx="1"/>
          </p:nvPr>
        </p:nvPicPr>
        <p:blipFill>
          <a:blip r:embed="rId2"/>
          <a:stretch>
            <a:fillRect/>
          </a:stretch>
        </p:blipFill>
        <p:spPr>
          <a:xfrm>
            <a:off x="251520" y="1052736"/>
            <a:ext cx="8452424" cy="5321515"/>
          </a:xfrm>
          <a:prstGeom prst="rect">
            <a:avLst/>
          </a:prstGeom>
        </p:spPr>
      </p:pic>
    </p:spTree>
    <p:extLst>
      <p:ext uri="{BB962C8B-B14F-4D97-AF65-F5344CB8AC3E}">
        <p14:creationId xmlns:p14="http://schemas.microsoft.com/office/powerpoint/2010/main" val="2402151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Data</a:t>
            </a:r>
            <a:endParaRPr lang="tr-TR" dirty="0"/>
          </a:p>
        </p:txBody>
      </p:sp>
      <p:graphicFrame>
        <p:nvGraphicFramePr>
          <p:cNvPr id="7" name="Content Placeholder 5"/>
          <p:cNvGraphicFramePr>
            <a:graphicFrameLocks/>
          </p:cNvGraphicFramePr>
          <p:nvPr>
            <p:extLst>
              <p:ext uri="{D42A27DB-BD31-4B8C-83A1-F6EECF244321}">
                <p14:modId xmlns:p14="http://schemas.microsoft.com/office/powerpoint/2010/main" val="1248270603"/>
              </p:ext>
            </p:extLst>
          </p:nvPr>
        </p:nvGraphicFramePr>
        <p:xfrm>
          <a:off x="517396" y="2996952"/>
          <a:ext cx="4187542" cy="2441160"/>
        </p:xfrm>
        <a:graphic>
          <a:graphicData uri="http://schemas.openxmlformats.org/drawingml/2006/table">
            <a:tbl>
              <a:tblPr firstRow="1" bandRow="1">
                <a:tableStyleId>{9DCAF9ED-07DC-4A11-8D7F-57B35C25682E}</a:tableStyleId>
              </a:tblPr>
              <a:tblGrid>
                <a:gridCol w="3122913">
                  <a:extLst>
                    <a:ext uri="{9D8B030D-6E8A-4147-A177-3AD203B41FA5}">
                      <a16:colId xmlns:a16="http://schemas.microsoft.com/office/drawing/2014/main" val="20000"/>
                    </a:ext>
                  </a:extLst>
                </a:gridCol>
                <a:gridCol w="1064629">
                  <a:extLst>
                    <a:ext uri="{9D8B030D-6E8A-4147-A177-3AD203B41FA5}">
                      <a16:colId xmlns:a16="http://schemas.microsoft.com/office/drawing/2014/main" val="20001"/>
                    </a:ext>
                  </a:extLst>
                </a:gridCol>
              </a:tblGrid>
              <a:tr h="115063">
                <a:tc>
                  <a:txBody>
                    <a:bodyPr/>
                    <a:lstStyle/>
                    <a:p>
                      <a:endParaRPr lang="en-US" sz="1700" dirty="0"/>
                    </a:p>
                  </a:txBody>
                  <a:tcPr marL="83077" marR="0" marT="0" marB="0" anchor="ctr"/>
                </a:tc>
                <a:tc>
                  <a:txBody>
                    <a:bodyPr/>
                    <a:lstStyle/>
                    <a:p>
                      <a:pPr algn="r"/>
                      <a:r>
                        <a:rPr lang="en-US" sz="1700" dirty="0"/>
                        <a:t>Value</a:t>
                      </a:r>
                    </a:p>
                  </a:txBody>
                  <a:tcPr marL="83077" marR="0" marT="0" marB="0" anchor="ctr"/>
                </a:tc>
                <a:extLst>
                  <a:ext uri="{0D108BD9-81ED-4DB2-BD59-A6C34878D82A}">
                    <a16:rowId xmlns:a16="http://schemas.microsoft.com/office/drawing/2014/main" val="10000"/>
                  </a:ext>
                </a:extLst>
              </a:tr>
              <a:tr h="415980">
                <a:tc>
                  <a:txBody>
                    <a:bodyPr/>
                    <a:lstStyle/>
                    <a:p>
                      <a:r>
                        <a:rPr lang="en-US" sz="1700" baseline="0" dirty="0"/>
                        <a:t># of Work Items</a:t>
                      </a:r>
                      <a:endParaRPr lang="tr-TR" sz="1700" baseline="0" dirty="0"/>
                    </a:p>
                  </a:txBody>
                  <a:tcPr marL="83077" marR="0" marT="0" marB="0" anchor="ctr"/>
                </a:tc>
                <a:tc>
                  <a:txBody>
                    <a:bodyPr/>
                    <a:lstStyle/>
                    <a:p>
                      <a:pPr marL="0" algn="r" defTabSz="478926" rtl="0" eaLnBrk="1" fontAlgn="b" latinLnBrk="0" hangingPunct="1"/>
                      <a:r>
                        <a:rPr lang="tr-TR" sz="1700" kern="1200" dirty="0">
                          <a:solidFill>
                            <a:schemeClr val="dk1"/>
                          </a:solidFill>
                          <a:latin typeface="+mn-lt"/>
                          <a:ea typeface="+mn-ea"/>
                          <a:cs typeface="+mn-cs"/>
                        </a:rPr>
                        <a:t> 87.456 </a:t>
                      </a:r>
                    </a:p>
                  </a:txBody>
                  <a:tcPr marL="8792" marR="8792" marT="8792" marB="0" anchor="ctr"/>
                </a:tc>
                <a:extLst>
                  <a:ext uri="{0D108BD9-81ED-4DB2-BD59-A6C34878D82A}">
                    <a16:rowId xmlns:a16="http://schemas.microsoft.com/office/drawing/2014/main" val="10001"/>
                  </a:ext>
                </a:extLst>
              </a:tr>
              <a:tr h="415980">
                <a:tc>
                  <a:txBody>
                    <a:bodyPr/>
                    <a:lstStyle/>
                    <a:p>
                      <a:r>
                        <a:rPr lang="en-US" sz="1700" dirty="0"/>
                        <a:t># of</a:t>
                      </a:r>
                      <a:r>
                        <a:rPr lang="en-US" sz="1700" baseline="0" dirty="0"/>
                        <a:t> Work Item Revisions</a:t>
                      </a:r>
                      <a:endParaRPr lang="en-US" sz="1700" dirty="0"/>
                    </a:p>
                  </a:txBody>
                  <a:tcPr marL="83077" marR="0" marT="0" marB="0" anchor="ctr"/>
                </a:tc>
                <a:tc>
                  <a:txBody>
                    <a:bodyPr/>
                    <a:lstStyle/>
                    <a:p>
                      <a:pPr marL="0" algn="r" defTabSz="478926" rtl="0" eaLnBrk="1" fontAlgn="b" latinLnBrk="0" hangingPunct="1"/>
                      <a:r>
                        <a:rPr lang="tr-TR" sz="1700" kern="1200" dirty="0">
                          <a:solidFill>
                            <a:schemeClr val="dk1"/>
                          </a:solidFill>
                          <a:latin typeface="+mn-lt"/>
                          <a:ea typeface="+mn-ea"/>
                          <a:cs typeface="+mn-cs"/>
                        </a:rPr>
                        <a:t>471.560</a:t>
                      </a:r>
                    </a:p>
                  </a:txBody>
                  <a:tcPr marL="8792" marR="8792" marT="8792" marB="0" anchor="ctr"/>
                </a:tc>
                <a:extLst>
                  <a:ext uri="{0D108BD9-81ED-4DB2-BD59-A6C34878D82A}">
                    <a16:rowId xmlns:a16="http://schemas.microsoft.com/office/drawing/2014/main" val="10002"/>
                  </a:ext>
                </a:extLst>
              </a:tr>
              <a:tr h="415980">
                <a:tc>
                  <a:txBody>
                    <a:bodyPr/>
                    <a:lstStyle/>
                    <a:p>
                      <a:r>
                        <a:rPr lang="en-US" sz="1700" dirty="0"/>
                        <a:t># of files in Source Control</a:t>
                      </a:r>
                    </a:p>
                  </a:txBody>
                  <a:tcPr marL="83077" marR="0" marT="0" marB="0" anchor="ctr"/>
                </a:tc>
                <a:tc>
                  <a:txBody>
                    <a:bodyPr/>
                    <a:lstStyle/>
                    <a:p>
                      <a:pPr marL="0" algn="r" defTabSz="478926" rtl="0" eaLnBrk="1" fontAlgn="b" latinLnBrk="0" hangingPunct="1"/>
                      <a:r>
                        <a:rPr lang="tr-TR" sz="1700" kern="1200" dirty="0">
                          <a:solidFill>
                            <a:schemeClr val="tx1"/>
                          </a:solidFill>
                          <a:latin typeface="+mn-lt"/>
                          <a:ea typeface="+mn-ea"/>
                          <a:cs typeface="+mn-cs"/>
                        </a:rPr>
                        <a:t>548.624</a:t>
                      </a:r>
                    </a:p>
                  </a:txBody>
                  <a:tcPr marL="8792" marR="8792" marT="8792" marB="0" anchor="ctr"/>
                </a:tc>
                <a:extLst>
                  <a:ext uri="{0D108BD9-81ED-4DB2-BD59-A6C34878D82A}">
                    <a16:rowId xmlns:a16="http://schemas.microsoft.com/office/drawing/2014/main" val="10003"/>
                  </a:ext>
                </a:extLst>
              </a:tr>
              <a:tr h="506437">
                <a:tc>
                  <a:txBody>
                    <a:bodyPr/>
                    <a:lstStyle/>
                    <a:p>
                      <a:r>
                        <a:rPr lang="en-US" sz="1700" dirty="0"/>
                        <a:t># of files</a:t>
                      </a:r>
                      <a:r>
                        <a:rPr lang="en-US" sz="1700" baseline="0" dirty="0"/>
                        <a:t>’ revisions in Source Control</a:t>
                      </a:r>
                      <a:endParaRPr lang="en-US" sz="1700" dirty="0"/>
                    </a:p>
                  </a:txBody>
                  <a:tcPr marL="83077" marR="0" marT="0" marB="0" anchor="ctr"/>
                </a:tc>
                <a:tc>
                  <a:txBody>
                    <a:bodyPr/>
                    <a:lstStyle/>
                    <a:p>
                      <a:pPr marL="0" algn="r" defTabSz="478926" rtl="0" eaLnBrk="1" fontAlgn="b" latinLnBrk="0" hangingPunct="1"/>
                      <a:r>
                        <a:rPr lang="tr-TR" sz="1700" kern="1200" dirty="0">
                          <a:solidFill>
                            <a:schemeClr val="tx1"/>
                          </a:solidFill>
                          <a:latin typeface="+mn-lt"/>
                          <a:ea typeface="+mn-ea"/>
                          <a:cs typeface="+mn-cs"/>
                        </a:rPr>
                        <a:t>1.054.647</a:t>
                      </a:r>
                    </a:p>
                  </a:txBody>
                  <a:tcPr marL="8792" marR="8792" marT="8792" marB="0" anchor="ctr"/>
                </a:tc>
                <a:extLst>
                  <a:ext uri="{0D108BD9-81ED-4DB2-BD59-A6C34878D82A}">
                    <a16:rowId xmlns:a16="http://schemas.microsoft.com/office/drawing/2014/main" val="10004"/>
                  </a:ext>
                </a:extLst>
              </a:tr>
              <a:tr h="415980">
                <a:tc>
                  <a:txBody>
                    <a:bodyPr/>
                    <a:lstStyle/>
                    <a:p>
                      <a:r>
                        <a:rPr lang="en-US" sz="1700" dirty="0"/>
                        <a:t>#</a:t>
                      </a:r>
                      <a:r>
                        <a:rPr lang="en-US" sz="1700" baseline="0" dirty="0"/>
                        <a:t> of Builds</a:t>
                      </a:r>
                      <a:endParaRPr lang="en-US" sz="1700" dirty="0"/>
                    </a:p>
                  </a:txBody>
                  <a:tcPr marL="83077" marR="0" marT="0" marB="0" anchor="ctr"/>
                </a:tc>
                <a:tc>
                  <a:txBody>
                    <a:bodyPr/>
                    <a:lstStyle/>
                    <a:p>
                      <a:pPr algn="r" fontAlgn="b"/>
                      <a:r>
                        <a:rPr lang="tr-TR" sz="1700" kern="1200" dirty="0">
                          <a:solidFill>
                            <a:schemeClr val="dk1"/>
                          </a:solidFill>
                          <a:latin typeface="+mn-lt"/>
                          <a:ea typeface="+mn-ea"/>
                          <a:cs typeface="+mn-cs"/>
                        </a:rPr>
                        <a:t>13.732</a:t>
                      </a:r>
                    </a:p>
                  </a:txBody>
                  <a:tcPr marL="0" marR="0" marT="0" marB="0" anchor="ctr"/>
                </a:tc>
                <a:extLst>
                  <a:ext uri="{0D108BD9-81ED-4DB2-BD59-A6C34878D82A}">
                    <a16:rowId xmlns:a16="http://schemas.microsoft.com/office/drawing/2014/main" val="10006"/>
                  </a:ext>
                </a:extLst>
              </a:tr>
            </a:tbl>
          </a:graphicData>
        </a:graphic>
      </p:graphicFrame>
      <p:graphicFrame>
        <p:nvGraphicFramePr>
          <p:cNvPr id="11" name="Content Placeholder 5"/>
          <p:cNvGraphicFramePr>
            <a:graphicFrameLocks/>
          </p:cNvGraphicFramePr>
          <p:nvPr>
            <p:extLst/>
          </p:nvPr>
        </p:nvGraphicFramePr>
        <p:xfrm>
          <a:off x="4970814" y="2764311"/>
          <a:ext cx="3988136" cy="2791693"/>
        </p:xfrm>
        <a:graphic>
          <a:graphicData uri="http://schemas.openxmlformats.org/drawingml/2006/table">
            <a:tbl>
              <a:tblPr firstRow="1" bandRow="1">
                <a:tableStyleId>{9DCAF9ED-07DC-4A11-8D7F-57B35C25682E}</a:tableStyleId>
              </a:tblPr>
              <a:tblGrid>
                <a:gridCol w="2974203">
                  <a:extLst>
                    <a:ext uri="{9D8B030D-6E8A-4147-A177-3AD203B41FA5}">
                      <a16:colId xmlns:a16="http://schemas.microsoft.com/office/drawing/2014/main" val="20000"/>
                    </a:ext>
                  </a:extLst>
                </a:gridCol>
                <a:gridCol w="1013933">
                  <a:extLst>
                    <a:ext uri="{9D8B030D-6E8A-4147-A177-3AD203B41FA5}">
                      <a16:colId xmlns:a16="http://schemas.microsoft.com/office/drawing/2014/main" val="20001"/>
                    </a:ext>
                  </a:extLst>
                </a:gridCol>
              </a:tblGrid>
              <a:tr h="295813">
                <a:tc>
                  <a:txBody>
                    <a:bodyPr/>
                    <a:lstStyle/>
                    <a:p>
                      <a:r>
                        <a:rPr lang="en-US" sz="1700" dirty="0"/>
                        <a:t>Work Item Details</a:t>
                      </a:r>
                    </a:p>
                  </a:txBody>
                  <a:tcPr marL="83077" marR="0" marT="0" marB="0" anchor="ctr"/>
                </a:tc>
                <a:tc>
                  <a:txBody>
                    <a:bodyPr/>
                    <a:lstStyle/>
                    <a:p>
                      <a:pPr algn="r"/>
                      <a:r>
                        <a:rPr lang="en-US" sz="1700" dirty="0"/>
                        <a:t>Value</a:t>
                      </a:r>
                    </a:p>
                  </a:txBody>
                  <a:tcPr marL="83077" marR="0" marT="0" marB="0" anchor="ctr"/>
                </a:tc>
                <a:extLst>
                  <a:ext uri="{0D108BD9-81ED-4DB2-BD59-A6C34878D82A}">
                    <a16:rowId xmlns:a16="http://schemas.microsoft.com/office/drawing/2014/main" val="10000"/>
                  </a:ext>
                </a:extLst>
              </a:tr>
              <a:tr h="415980">
                <a:tc>
                  <a:txBody>
                    <a:bodyPr/>
                    <a:lstStyle/>
                    <a:p>
                      <a:pPr algn="l" fontAlgn="b"/>
                      <a:r>
                        <a:rPr lang="en-US" sz="1700" kern="1200" dirty="0">
                          <a:solidFill>
                            <a:schemeClr val="dk1"/>
                          </a:solidFill>
                          <a:latin typeface="+mn-lt"/>
                          <a:ea typeface="+mn-ea"/>
                          <a:cs typeface="+mn-cs"/>
                        </a:rPr>
                        <a:t>Requirement</a:t>
                      </a:r>
                    </a:p>
                  </a:txBody>
                  <a:tcPr marL="7034" marR="7034" marT="7034" marB="0" anchor="ctr"/>
                </a:tc>
                <a:tc>
                  <a:txBody>
                    <a:bodyPr/>
                    <a:lstStyle/>
                    <a:p>
                      <a:pPr marL="0" algn="r" defTabSz="478926" rtl="0" eaLnBrk="1" fontAlgn="b" latinLnBrk="0" hangingPunct="1"/>
                      <a:r>
                        <a:rPr lang="tr-TR" sz="1700" kern="1200" dirty="0">
                          <a:solidFill>
                            <a:schemeClr val="dk1"/>
                          </a:solidFill>
                          <a:latin typeface="+mn-lt"/>
                          <a:ea typeface="+mn-ea"/>
                          <a:cs typeface="+mn-cs"/>
                        </a:rPr>
                        <a:t>34.794</a:t>
                      </a:r>
                    </a:p>
                  </a:txBody>
                  <a:tcPr marL="8792" marR="8792" marT="8792" marB="0" anchor="ctr"/>
                </a:tc>
                <a:extLst>
                  <a:ext uri="{0D108BD9-81ED-4DB2-BD59-A6C34878D82A}">
                    <a16:rowId xmlns:a16="http://schemas.microsoft.com/office/drawing/2014/main" val="10001"/>
                  </a:ext>
                </a:extLst>
              </a:tr>
              <a:tr h="415980">
                <a:tc>
                  <a:txBody>
                    <a:bodyPr/>
                    <a:lstStyle/>
                    <a:p>
                      <a:pPr algn="l" fontAlgn="b"/>
                      <a:r>
                        <a:rPr lang="en-US" sz="1700" kern="1200" dirty="0">
                          <a:solidFill>
                            <a:schemeClr val="dk1"/>
                          </a:solidFill>
                          <a:latin typeface="+mn-lt"/>
                          <a:ea typeface="+mn-ea"/>
                          <a:cs typeface="+mn-cs"/>
                        </a:rPr>
                        <a:t>Task</a:t>
                      </a:r>
                    </a:p>
                  </a:txBody>
                  <a:tcPr marL="7034" marR="7034" marT="7034" marB="0" anchor="ctr"/>
                </a:tc>
                <a:tc>
                  <a:txBody>
                    <a:bodyPr/>
                    <a:lstStyle/>
                    <a:p>
                      <a:pPr marL="0" algn="r" defTabSz="478926" rtl="0" eaLnBrk="1" fontAlgn="b" latinLnBrk="0" hangingPunct="1"/>
                      <a:r>
                        <a:rPr lang="tr-TR" sz="1700" kern="1200" dirty="0">
                          <a:solidFill>
                            <a:schemeClr val="dk1"/>
                          </a:solidFill>
                          <a:latin typeface="+mn-lt"/>
                          <a:ea typeface="+mn-ea"/>
                          <a:cs typeface="+mn-cs"/>
                        </a:rPr>
                        <a:t>37.636</a:t>
                      </a:r>
                    </a:p>
                  </a:txBody>
                  <a:tcPr marL="8792" marR="8792" marT="8792" marB="0" anchor="ctr"/>
                </a:tc>
                <a:extLst>
                  <a:ext uri="{0D108BD9-81ED-4DB2-BD59-A6C34878D82A}">
                    <a16:rowId xmlns:a16="http://schemas.microsoft.com/office/drawing/2014/main" val="10002"/>
                  </a:ext>
                </a:extLst>
              </a:tr>
              <a:tr h="415980">
                <a:tc>
                  <a:txBody>
                    <a:bodyPr/>
                    <a:lstStyle/>
                    <a:p>
                      <a:pPr algn="l" fontAlgn="b"/>
                      <a:r>
                        <a:rPr lang="tr-TR" sz="1700" kern="1200" dirty="0" err="1">
                          <a:solidFill>
                            <a:schemeClr val="dk1"/>
                          </a:solidFill>
                          <a:latin typeface="+mn-lt"/>
                          <a:ea typeface="+mn-ea"/>
                          <a:cs typeface="+mn-cs"/>
                        </a:rPr>
                        <a:t>Backlogs</a:t>
                      </a:r>
                      <a:endParaRPr lang="en-US" sz="1700" kern="1200" dirty="0">
                        <a:solidFill>
                          <a:schemeClr val="dk1"/>
                        </a:solidFill>
                        <a:latin typeface="+mn-lt"/>
                        <a:ea typeface="+mn-ea"/>
                        <a:cs typeface="+mn-cs"/>
                      </a:endParaRPr>
                    </a:p>
                  </a:txBody>
                  <a:tcPr marL="7034" marR="7034" marT="7034" marB="0" anchor="ctr"/>
                </a:tc>
                <a:tc>
                  <a:txBody>
                    <a:bodyPr/>
                    <a:lstStyle/>
                    <a:p>
                      <a:pPr marL="0" algn="r" defTabSz="478926" rtl="0" eaLnBrk="1" fontAlgn="b" latinLnBrk="0" hangingPunct="1"/>
                      <a:r>
                        <a:rPr lang="tr-TR" sz="1700" kern="1200" dirty="0">
                          <a:solidFill>
                            <a:schemeClr val="dk1"/>
                          </a:solidFill>
                          <a:latin typeface="+mn-lt"/>
                          <a:ea typeface="+mn-ea"/>
                          <a:cs typeface="+mn-cs"/>
                        </a:rPr>
                        <a:t>5.503</a:t>
                      </a:r>
                    </a:p>
                  </a:txBody>
                  <a:tcPr marL="8792" marR="8792" marT="8792" marB="0" anchor="ctr"/>
                </a:tc>
                <a:extLst>
                  <a:ext uri="{0D108BD9-81ED-4DB2-BD59-A6C34878D82A}">
                    <a16:rowId xmlns:a16="http://schemas.microsoft.com/office/drawing/2014/main" val="10003"/>
                  </a:ext>
                </a:extLst>
              </a:tr>
              <a:tr h="415980">
                <a:tc>
                  <a:txBody>
                    <a:bodyPr/>
                    <a:lstStyle/>
                    <a:p>
                      <a:pPr algn="l" fontAlgn="b"/>
                      <a:r>
                        <a:rPr lang="en-US" sz="1700" kern="1200" dirty="0">
                          <a:solidFill>
                            <a:schemeClr val="dk1"/>
                          </a:solidFill>
                          <a:latin typeface="+mn-lt"/>
                          <a:ea typeface="+mn-ea"/>
                          <a:cs typeface="+mn-cs"/>
                        </a:rPr>
                        <a:t>Test Case</a:t>
                      </a:r>
                    </a:p>
                  </a:txBody>
                  <a:tcPr marL="7034" marR="7034" marT="7034" marB="0" anchor="ctr"/>
                </a:tc>
                <a:tc>
                  <a:txBody>
                    <a:bodyPr/>
                    <a:lstStyle/>
                    <a:p>
                      <a:pPr marL="0" algn="r" defTabSz="478926" rtl="0" eaLnBrk="1" fontAlgn="b" latinLnBrk="0" hangingPunct="1"/>
                      <a:r>
                        <a:rPr lang="tr-TR" sz="1700" kern="1200" dirty="0">
                          <a:solidFill>
                            <a:schemeClr val="dk1"/>
                          </a:solidFill>
                          <a:latin typeface="+mn-lt"/>
                          <a:ea typeface="+mn-ea"/>
                          <a:cs typeface="+mn-cs"/>
                        </a:rPr>
                        <a:t>1.052</a:t>
                      </a:r>
                    </a:p>
                  </a:txBody>
                  <a:tcPr marL="8792" marR="8792" marT="8792" marB="0" anchor="ctr"/>
                </a:tc>
                <a:extLst>
                  <a:ext uri="{0D108BD9-81ED-4DB2-BD59-A6C34878D82A}">
                    <a16:rowId xmlns:a16="http://schemas.microsoft.com/office/drawing/2014/main" val="10004"/>
                  </a:ext>
                </a:extLst>
              </a:tr>
              <a:tr h="415980">
                <a:tc>
                  <a:txBody>
                    <a:bodyPr/>
                    <a:lstStyle/>
                    <a:p>
                      <a:pPr algn="l" fontAlgn="b"/>
                      <a:r>
                        <a:rPr lang="en-US" sz="1700" kern="1200" dirty="0">
                          <a:solidFill>
                            <a:schemeClr val="dk1"/>
                          </a:solidFill>
                          <a:latin typeface="+mn-lt"/>
                          <a:ea typeface="+mn-ea"/>
                          <a:cs typeface="+mn-cs"/>
                        </a:rPr>
                        <a:t>Bugs</a:t>
                      </a:r>
                    </a:p>
                  </a:txBody>
                  <a:tcPr marL="7034" marR="7034" marT="7034" marB="0" anchor="ctr"/>
                </a:tc>
                <a:tc>
                  <a:txBody>
                    <a:bodyPr/>
                    <a:lstStyle/>
                    <a:p>
                      <a:pPr marL="0" algn="r" defTabSz="478926" rtl="0" eaLnBrk="1" fontAlgn="b" latinLnBrk="0" hangingPunct="1"/>
                      <a:r>
                        <a:rPr lang="tr-TR" sz="1700" kern="1200" dirty="0">
                          <a:solidFill>
                            <a:schemeClr val="dk1"/>
                          </a:solidFill>
                          <a:latin typeface="+mn-lt"/>
                          <a:ea typeface="+mn-ea"/>
                          <a:cs typeface="+mn-cs"/>
                        </a:rPr>
                        <a:t>6.036</a:t>
                      </a:r>
                    </a:p>
                  </a:txBody>
                  <a:tcPr marL="8792" marR="8792" marT="8792" marB="0" anchor="ctr"/>
                </a:tc>
                <a:extLst>
                  <a:ext uri="{0D108BD9-81ED-4DB2-BD59-A6C34878D82A}">
                    <a16:rowId xmlns:a16="http://schemas.microsoft.com/office/drawing/2014/main" val="10005"/>
                  </a:ext>
                </a:extLst>
              </a:tr>
              <a:tr h="415980">
                <a:tc>
                  <a:txBody>
                    <a:bodyPr/>
                    <a:lstStyle/>
                    <a:p>
                      <a:pPr algn="l" fontAlgn="b"/>
                      <a:r>
                        <a:rPr lang="en-US" sz="1700" kern="1200" dirty="0">
                          <a:solidFill>
                            <a:schemeClr val="dk1"/>
                          </a:solidFill>
                          <a:latin typeface="+mn-lt"/>
                          <a:ea typeface="+mn-ea"/>
                          <a:cs typeface="+mn-cs"/>
                        </a:rPr>
                        <a:t>Other</a:t>
                      </a:r>
                    </a:p>
                  </a:txBody>
                  <a:tcPr marL="7034" marR="7034" marT="7034" marB="0" anchor="ctr"/>
                </a:tc>
                <a:tc>
                  <a:txBody>
                    <a:bodyPr/>
                    <a:lstStyle/>
                    <a:p>
                      <a:pPr marL="0" algn="r" defTabSz="478926" rtl="0" eaLnBrk="1" fontAlgn="b" latinLnBrk="0" hangingPunct="1"/>
                      <a:r>
                        <a:rPr lang="tr-TR" sz="1700" kern="1200" dirty="0">
                          <a:solidFill>
                            <a:schemeClr val="dk1"/>
                          </a:solidFill>
                          <a:latin typeface="+mn-lt"/>
                          <a:ea typeface="+mn-ea"/>
                          <a:cs typeface="+mn-cs"/>
                        </a:rPr>
                        <a:t>2.435</a:t>
                      </a:r>
                    </a:p>
                  </a:txBody>
                  <a:tcPr marL="8792" marR="8792" marT="8792" marB="0" anchor="ctr"/>
                </a:tc>
                <a:extLst>
                  <a:ext uri="{0D108BD9-81ED-4DB2-BD59-A6C34878D82A}">
                    <a16:rowId xmlns:a16="http://schemas.microsoft.com/office/drawing/2014/main" val="10006"/>
                  </a:ext>
                </a:extLst>
              </a:tr>
            </a:tbl>
          </a:graphicData>
        </a:graphic>
      </p:graphicFrame>
      <p:graphicFrame>
        <p:nvGraphicFramePr>
          <p:cNvPr id="8" name="Content Placeholder 5"/>
          <p:cNvGraphicFramePr>
            <a:graphicFrameLocks/>
          </p:cNvGraphicFramePr>
          <p:nvPr>
            <p:extLst>
              <p:ext uri="{D42A27DB-BD31-4B8C-83A1-F6EECF244321}">
                <p14:modId xmlns:p14="http://schemas.microsoft.com/office/powerpoint/2010/main" val="1432018683"/>
              </p:ext>
            </p:extLst>
          </p:nvPr>
        </p:nvGraphicFramePr>
        <p:xfrm>
          <a:off x="517396" y="1301995"/>
          <a:ext cx="4187542" cy="1063503"/>
        </p:xfrm>
        <a:graphic>
          <a:graphicData uri="http://schemas.openxmlformats.org/drawingml/2006/table">
            <a:tbl>
              <a:tblPr firstRow="1" bandRow="1">
                <a:tableStyleId>{9DCAF9ED-07DC-4A11-8D7F-57B35C25682E}</a:tableStyleId>
              </a:tblPr>
              <a:tblGrid>
                <a:gridCol w="3122913">
                  <a:extLst>
                    <a:ext uri="{9D8B030D-6E8A-4147-A177-3AD203B41FA5}">
                      <a16:colId xmlns:a16="http://schemas.microsoft.com/office/drawing/2014/main" val="20000"/>
                    </a:ext>
                  </a:extLst>
                </a:gridCol>
                <a:gridCol w="1064629">
                  <a:extLst>
                    <a:ext uri="{9D8B030D-6E8A-4147-A177-3AD203B41FA5}">
                      <a16:colId xmlns:a16="http://schemas.microsoft.com/office/drawing/2014/main" val="20001"/>
                    </a:ext>
                  </a:extLst>
                </a:gridCol>
              </a:tblGrid>
              <a:tr h="278955">
                <a:tc>
                  <a:txBody>
                    <a:bodyPr/>
                    <a:lstStyle/>
                    <a:p>
                      <a:r>
                        <a:rPr lang="tr-TR" sz="1700" dirty="0" err="1"/>
                        <a:t>Organi</a:t>
                      </a:r>
                      <a:r>
                        <a:rPr lang="en-US" sz="1700" dirty="0" err="1"/>
                        <a:t>zation</a:t>
                      </a:r>
                      <a:r>
                        <a:rPr lang="en-US" sz="1700" baseline="0" dirty="0"/>
                        <a:t> Data</a:t>
                      </a:r>
                      <a:endParaRPr lang="en-US" sz="1700" dirty="0"/>
                    </a:p>
                  </a:txBody>
                  <a:tcPr marL="83077" marR="0" marT="0" marB="0" anchor="ctr"/>
                </a:tc>
                <a:tc>
                  <a:txBody>
                    <a:bodyPr/>
                    <a:lstStyle/>
                    <a:p>
                      <a:pPr algn="r"/>
                      <a:r>
                        <a:rPr lang="en-US" sz="1700" dirty="0"/>
                        <a:t>Value</a:t>
                      </a:r>
                    </a:p>
                  </a:txBody>
                  <a:tcPr marL="83077" marR="0" marT="0" marB="0" anchor="ctr"/>
                </a:tc>
                <a:extLst>
                  <a:ext uri="{0D108BD9-81ED-4DB2-BD59-A6C34878D82A}">
                    <a16:rowId xmlns:a16="http://schemas.microsoft.com/office/drawing/2014/main" val="10000"/>
                  </a:ext>
                </a:extLst>
              </a:tr>
              <a:tr h="392274">
                <a:tc>
                  <a:txBody>
                    <a:bodyPr/>
                    <a:lstStyle/>
                    <a:p>
                      <a:r>
                        <a:rPr lang="en-US" sz="1700" baseline="0" dirty="0"/>
                        <a:t># of Projects</a:t>
                      </a:r>
                      <a:endParaRPr lang="tr-TR" sz="1700" baseline="0" dirty="0"/>
                    </a:p>
                  </a:txBody>
                  <a:tcPr marL="83077" marR="0" marT="0" marB="0" anchor="ctr"/>
                </a:tc>
                <a:tc>
                  <a:txBody>
                    <a:bodyPr/>
                    <a:lstStyle/>
                    <a:p>
                      <a:pPr algn="r" fontAlgn="b"/>
                      <a:r>
                        <a:rPr lang="tr-TR" sz="1700" kern="1200" dirty="0">
                          <a:solidFill>
                            <a:schemeClr val="dk1"/>
                          </a:solidFill>
                          <a:latin typeface="+mn-lt"/>
                          <a:ea typeface="+mn-ea"/>
                          <a:cs typeface="+mn-cs"/>
                        </a:rPr>
                        <a:t>90</a:t>
                      </a:r>
                      <a:endParaRPr lang="en-US" sz="1700" kern="1200" dirty="0">
                        <a:solidFill>
                          <a:schemeClr val="dk1"/>
                        </a:solidFill>
                        <a:latin typeface="+mn-lt"/>
                        <a:ea typeface="+mn-ea"/>
                        <a:cs typeface="+mn-cs"/>
                      </a:endParaRPr>
                    </a:p>
                  </a:txBody>
                  <a:tcPr marL="7034" marR="7034" marT="7034" marB="0" anchor="ctr"/>
                </a:tc>
                <a:extLst>
                  <a:ext uri="{0D108BD9-81ED-4DB2-BD59-A6C34878D82A}">
                    <a16:rowId xmlns:a16="http://schemas.microsoft.com/office/drawing/2014/main" val="10001"/>
                  </a:ext>
                </a:extLst>
              </a:tr>
              <a:tr h="392274">
                <a:tc>
                  <a:txBody>
                    <a:bodyPr/>
                    <a:lstStyle/>
                    <a:p>
                      <a:r>
                        <a:rPr lang="en-US" sz="1700" dirty="0"/>
                        <a:t># of Users</a:t>
                      </a:r>
                    </a:p>
                  </a:txBody>
                  <a:tcPr marL="83077" marR="0" marT="0" marB="0" anchor="ctr"/>
                </a:tc>
                <a:tc>
                  <a:txBody>
                    <a:bodyPr/>
                    <a:lstStyle/>
                    <a:p>
                      <a:pPr algn="r" fontAlgn="b"/>
                      <a:r>
                        <a:rPr lang="en-US" sz="1700" kern="1200" dirty="0">
                          <a:solidFill>
                            <a:schemeClr val="dk1"/>
                          </a:solidFill>
                          <a:latin typeface="+mn-lt"/>
                          <a:ea typeface="+mn-ea"/>
                          <a:cs typeface="+mn-cs"/>
                        </a:rPr>
                        <a:t>700</a:t>
                      </a:r>
                    </a:p>
                  </a:txBody>
                  <a:tcPr marL="7034" marR="7034" marT="7034" marB="0" anchor="ctr"/>
                </a:tc>
                <a:extLst>
                  <a:ext uri="{0D108BD9-81ED-4DB2-BD59-A6C34878D82A}">
                    <a16:rowId xmlns:a16="http://schemas.microsoft.com/office/drawing/2014/main" val="10002"/>
                  </a:ext>
                </a:extLst>
              </a:tr>
            </a:tbl>
          </a:graphicData>
        </a:graphic>
      </p:graphicFrame>
      <p:sp>
        <p:nvSpPr>
          <p:cNvPr id="4" name="TextBox 3"/>
          <p:cNvSpPr txBox="1"/>
          <p:nvPr/>
        </p:nvSpPr>
        <p:spPr>
          <a:xfrm>
            <a:off x="716803" y="5888351"/>
            <a:ext cx="2459350" cy="348109"/>
          </a:xfrm>
          <a:prstGeom prst="rect">
            <a:avLst/>
          </a:prstGeom>
          <a:noFill/>
        </p:spPr>
        <p:txBody>
          <a:bodyPr wrap="square" rtlCol="0">
            <a:spAutoFit/>
          </a:bodyPr>
          <a:lstStyle/>
          <a:p>
            <a:r>
              <a:rPr lang="tr-TR" sz="1662" dirty="0"/>
              <a:t>As of 201</a:t>
            </a:r>
            <a:r>
              <a:rPr lang="en-US" sz="1662" dirty="0"/>
              <a:t>6</a:t>
            </a:r>
            <a:r>
              <a:rPr lang="tr-TR" sz="1662" dirty="0"/>
              <a:t> </a:t>
            </a:r>
            <a:r>
              <a:rPr lang="tr-TR" sz="1662" dirty="0" err="1"/>
              <a:t>September</a:t>
            </a:r>
            <a:endParaRPr lang="tr-TR" sz="1662" dirty="0"/>
          </a:p>
        </p:txBody>
      </p:sp>
    </p:spTree>
    <p:extLst>
      <p:ext uri="{BB962C8B-B14F-4D97-AF65-F5344CB8AC3E}">
        <p14:creationId xmlns:p14="http://schemas.microsoft.com/office/powerpoint/2010/main" val="27238041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Scenario 1</a:t>
            </a:r>
          </a:p>
        </p:txBody>
      </p:sp>
      <p:pic>
        <p:nvPicPr>
          <p:cNvPr id="5" name="Content Placeholder 4"/>
          <p:cNvPicPr>
            <a:picLocks noGrp="1" noChangeAspect="1"/>
          </p:cNvPicPr>
          <p:nvPr>
            <p:ph idx="1"/>
          </p:nvPr>
        </p:nvPicPr>
        <p:blipFill>
          <a:blip r:embed="rId3"/>
          <a:stretch>
            <a:fillRect/>
          </a:stretch>
        </p:blipFill>
        <p:spPr>
          <a:xfrm>
            <a:off x="251520" y="1124744"/>
            <a:ext cx="8424936" cy="4143896"/>
          </a:xfrm>
          <a:prstGeom prst="rect">
            <a:avLst/>
          </a:prstGeom>
        </p:spPr>
      </p:pic>
      <p:sp>
        <p:nvSpPr>
          <p:cNvPr id="3" name="TextBox 2"/>
          <p:cNvSpPr txBox="1"/>
          <p:nvPr/>
        </p:nvSpPr>
        <p:spPr>
          <a:xfrm>
            <a:off x="615970" y="5562636"/>
            <a:ext cx="7344816" cy="369332"/>
          </a:xfrm>
          <a:prstGeom prst="rect">
            <a:avLst/>
          </a:prstGeom>
          <a:noFill/>
        </p:spPr>
        <p:txBody>
          <a:bodyPr wrap="square" rtlCol="0">
            <a:spAutoFit/>
          </a:bodyPr>
          <a:lstStyle/>
          <a:p>
            <a:r>
              <a:rPr lang="en-US" b="1" dirty="0"/>
              <a:t>Scenario1 </a:t>
            </a:r>
            <a:r>
              <a:rPr lang="en-US" dirty="0"/>
              <a:t>: Reasoning about traceability among ALM artifacts using MW</a:t>
            </a:r>
          </a:p>
        </p:txBody>
      </p:sp>
    </p:spTree>
    <p:extLst>
      <p:ext uri="{BB962C8B-B14F-4D97-AF65-F5344CB8AC3E}">
        <p14:creationId xmlns:p14="http://schemas.microsoft.com/office/powerpoint/2010/main" val="65662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Use Case: Scenario 2</a:t>
            </a:r>
          </a:p>
        </p:txBody>
      </p:sp>
      <p:pic>
        <p:nvPicPr>
          <p:cNvPr id="5" name="Content Placeholder 4"/>
          <p:cNvPicPr>
            <a:picLocks noGrp="1" noChangeAspect="1"/>
          </p:cNvPicPr>
          <p:nvPr>
            <p:ph idx="1"/>
          </p:nvPr>
        </p:nvPicPr>
        <p:blipFill>
          <a:blip r:embed="rId2"/>
          <a:stretch>
            <a:fillRect/>
          </a:stretch>
        </p:blipFill>
        <p:spPr>
          <a:xfrm>
            <a:off x="-6013176" y="2941845"/>
            <a:ext cx="3240360" cy="2007755"/>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15.11.2016</a:t>
            </a:fld>
            <a:endParaRPr lang="tr-TR" dirty="0"/>
          </a:p>
        </p:txBody>
      </p:sp>
      <p:pic>
        <p:nvPicPr>
          <p:cNvPr id="3" name="Picture 2"/>
          <p:cNvPicPr>
            <a:picLocks noChangeAspect="1"/>
          </p:cNvPicPr>
          <p:nvPr/>
        </p:nvPicPr>
        <p:blipFill>
          <a:blip r:embed="rId3"/>
          <a:stretch>
            <a:fillRect/>
          </a:stretch>
        </p:blipFill>
        <p:spPr>
          <a:xfrm>
            <a:off x="154681" y="1772816"/>
            <a:ext cx="8521775" cy="3662980"/>
          </a:xfrm>
          <a:prstGeom prst="rect">
            <a:avLst/>
          </a:prstGeom>
        </p:spPr>
      </p:pic>
    </p:spTree>
    <p:extLst>
      <p:ext uri="{BB962C8B-B14F-4D97-AF65-F5344CB8AC3E}">
        <p14:creationId xmlns:p14="http://schemas.microsoft.com/office/powerpoint/2010/main" val="3003783279"/>
      </p:ext>
    </p:extLst>
  </p:cSld>
  <p:clrMapOvr>
    <a:masterClrMapping/>
  </p:clrMapOvr>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CF7BC5A0-E964-415D-AAEB-6461FAEAF8E1}">
  <ds:schemaRef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194ccb06-a9bd-44be-8233-5ea8b0721088"/>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3670</TotalTime>
  <Words>339</Words>
  <Application>Microsoft Office PowerPoint</Application>
  <PresentationFormat>On-screen Show (4:3)</PresentationFormat>
  <Paragraphs>82</Paragraphs>
  <Slides>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Wingdings</vt:lpstr>
      <vt:lpstr>ITEA 3 PowerPoint template_small</vt:lpstr>
      <vt:lpstr>Model Writer</vt:lpstr>
      <vt:lpstr>Requirement Work Item</vt:lpstr>
      <vt:lpstr>Requirement LifeCycle</vt:lpstr>
      <vt:lpstr>Requirements in ALM</vt:lpstr>
      <vt:lpstr>Requirements Traceability</vt:lpstr>
      <vt:lpstr>Requirements in ALM</vt:lpstr>
      <vt:lpstr>Usage Data</vt:lpstr>
      <vt:lpstr>Use Case: Scenario 1</vt:lpstr>
      <vt:lpstr>Use Case: Scenario 2</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Eray Tuzun</cp:lastModifiedBy>
  <cp:revision>373</cp:revision>
  <dcterms:created xsi:type="dcterms:W3CDTF">2014-11-11T13:03:42Z</dcterms:created>
  <dcterms:modified xsi:type="dcterms:W3CDTF">2016-11-15T09:24:26Z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